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18288000"/>
  <p:notesSz cx="7023100" cy="93091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7F1CD"/>
    <a:srgbClr val="EFE49F"/>
    <a:srgbClr val="639CFE"/>
    <a:srgbClr val="FF0000"/>
    <a:srgbClr val="00FF00"/>
    <a:srgbClr val="0000FF"/>
    <a:srgbClr val="292929"/>
    <a:srgbClr val="FFCC00"/>
    <a:srgbClr val="9E7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433" autoAdjust="0"/>
  </p:normalViewPr>
  <p:slideViewPr>
    <p:cSldViewPr snapToGrid="0">
      <p:cViewPr varScale="1">
        <p:scale>
          <a:sx n="33" d="100"/>
          <a:sy n="33" d="100"/>
        </p:scale>
        <p:origin x="-1326" y="-96"/>
      </p:cViewPr>
      <p:guideLst>
        <p:guide orient="horz" pos="57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1" rIns="93323" bIns="46661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1" rIns="93323" bIns="46661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698500"/>
            <a:ext cx="523557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1" rIns="93323" bIns="46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1" rIns="93323" bIns="46661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1" rIns="93323" bIns="46661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A6CFFB2A-E034-4039-939D-F43452B45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23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9CD8D-6594-42FF-9B91-C0B5C4936B8D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681663"/>
            <a:ext cx="23317200" cy="3919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363200"/>
            <a:ext cx="19202400" cy="4673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C5296-57A2-48AF-A8AF-7208BE3DD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1D479-7FB7-4583-9211-F89E3A2B32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45300" y="1625600"/>
            <a:ext cx="5829300" cy="1463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1625600"/>
            <a:ext cx="17335500" cy="1463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9699-6ABA-474F-B308-AE0AD168F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FD7C8-4341-4472-85E4-C34D4ED5C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1752263"/>
            <a:ext cx="23317200" cy="3632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7751763"/>
            <a:ext cx="23317200" cy="40005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C8B39-56D8-4E8E-9298-D80B3569FC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5283200"/>
            <a:ext cx="11582400" cy="1097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5283200"/>
            <a:ext cx="11582400" cy="1097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43DA2-82A9-496E-9843-68DE8925B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31838"/>
            <a:ext cx="2468880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094163"/>
            <a:ext cx="12120563" cy="1704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799138"/>
            <a:ext cx="12120563" cy="10537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4094163"/>
            <a:ext cx="12125325" cy="1704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5799138"/>
            <a:ext cx="12125325" cy="10537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3D290-2A6A-4224-AE20-D879188D0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DB6E3-7C4C-45E9-8DD6-D94DC8D05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2F8AA-03D7-4CD4-9167-93CDCFD5D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28663"/>
            <a:ext cx="9024938" cy="3098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728663"/>
            <a:ext cx="15335250" cy="15608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827463"/>
            <a:ext cx="9024938" cy="1250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AC9A7-FA51-4370-A607-AF7234AC2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2801600"/>
            <a:ext cx="16459200" cy="1511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633538"/>
            <a:ext cx="16459200" cy="1097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4312900"/>
            <a:ext cx="16459200" cy="2146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7905D-B247-4B73-8A3E-417B251EF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625600"/>
            <a:ext cx="2331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2115" tIns="141058" rIns="282115" bIns="1410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5283200"/>
            <a:ext cx="233172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2115" tIns="141058" rIns="282115" bIns="141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16662400"/>
            <a:ext cx="571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2115" tIns="141058" rIns="282115" bIns="141058" numCol="1" anchor="t" anchorCtr="0" compatLnSpc="1">
            <a:prstTxWarp prst="textNoShape">
              <a:avLst/>
            </a:prstTxWarp>
          </a:bodyPr>
          <a:lstStyle>
            <a:lvl1pPr defTabSz="2820988">
              <a:defRPr sz="43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72600" y="1666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2115" tIns="141058" rIns="282115" bIns="141058" numCol="1" anchor="t" anchorCtr="0" compatLnSpc="1">
            <a:prstTxWarp prst="textNoShape">
              <a:avLst/>
            </a:prstTxWarp>
          </a:bodyPr>
          <a:lstStyle>
            <a:lvl1pPr algn="ctr" defTabSz="2820988">
              <a:defRPr sz="43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59600" y="16662400"/>
            <a:ext cx="571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2115" tIns="141058" rIns="282115" bIns="141058" numCol="1" anchor="t" anchorCtr="0" compatLnSpc="1">
            <a:prstTxWarp prst="textNoShape">
              <a:avLst/>
            </a:prstTxWarp>
          </a:bodyPr>
          <a:lstStyle>
            <a:lvl1pPr algn="r" defTabSz="2820988">
              <a:defRPr sz="4300"/>
            </a:lvl1pPr>
          </a:lstStyle>
          <a:p>
            <a:fld id="{95C68792-C154-4DE9-B9C9-8C3D691FF5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2pPr>
      <a:lvl3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3pPr>
      <a:lvl4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4pPr>
      <a:lvl5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5pPr>
      <a:lvl6pPr marL="457200"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6pPr>
      <a:lvl7pPr marL="914400"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7pPr>
      <a:lvl8pPr marL="1371600"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8pPr>
      <a:lvl9pPr marL="1828800"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9pPr>
    </p:titleStyle>
    <p:bodyStyle>
      <a:lvl1pPr marL="1057275" indent="-1057275" algn="l" defTabSz="2820988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92350" indent="-881063" algn="l" defTabSz="2820988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2pPr>
      <a:lvl3pPr marL="3525838" indent="-704850" algn="l" defTabSz="2820988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7125" indent="-704850" algn="l" defTabSz="2820988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8413" indent="-706438" algn="l" defTabSz="2820988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805613" indent="-706438" algn="l" defTabSz="2820988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7262813" indent="-706438" algn="l" defTabSz="2820988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720013" indent="-706438" algn="l" defTabSz="2820988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8177213" indent="-706438" algn="l" defTabSz="2820988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7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Text Box 388"/>
          <p:cNvSpPr txBox="1">
            <a:spLocks noChangeArrowheads="1"/>
          </p:cNvSpPr>
          <p:nvPr/>
        </p:nvSpPr>
        <p:spPr bwMode="auto">
          <a:xfrm>
            <a:off x="885984" y="11152228"/>
            <a:ext cx="6571770" cy="6835139"/>
          </a:xfrm>
          <a:prstGeom prst="rect">
            <a:avLst/>
          </a:prstGeom>
          <a:solidFill>
            <a:schemeClr val="bg1"/>
          </a:soli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2857" tIns="51428" rIns="102857" bIns="51428"/>
          <a:lstStyle/>
          <a:p>
            <a:pPr defTabSz="1028700"/>
            <a:r>
              <a:rPr lang="en-US" sz="3200" b="1" dirty="0" smtClean="0">
                <a:latin typeface="+mj-lt"/>
              </a:rPr>
              <a:t>MATERIALS and METHODS</a:t>
            </a:r>
            <a:endParaRPr lang="en-US" sz="3200" b="1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The testing arena is constructed by taping a piece of white paper onto the bottom of an opaque-walled Plexiglas </a:t>
            </a:r>
            <a:r>
              <a:rPr lang="en-US" sz="2400" dirty="0">
                <a:latin typeface="+mj-lt"/>
              </a:rPr>
              <a:t>box 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dirty="0" smtClean="0">
                <a:latin typeface="+mj-lt"/>
                <a:cs typeface="Arial" pitchFamily="34" charset="0"/>
              </a:rPr>
              <a:t>24 x 24 in) </a:t>
            </a:r>
            <a:r>
              <a:rPr lang="en-US" sz="2400" dirty="0" smtClean="0">
                <a:latin typeface="+mj-lt"/>
              </a:rPr>
              <a:t>sitting on a light box. </a:t>
            </a:r>
            <a:r>
              <a:rPr lang="en-US" sz="2400" dirty="0" smtClean="0">
                <a:latin typeface="+mj-lt"/>
                <a:cs typeface="Arial" pitchFamily="34" charset="0"/>
              </a:rPr>
              <a:t>A </a:t>
            </a:r>
            <a:r>
              <a:rPr lang="en-US" sz="2400" dirty="0">
                <a:latin typeface="+mj-lt"/>
                <a:cs typeface="Arial" pitchFamily="34" charset="0"/>
              </a:rPr>
              <a:t>small </a:t>
            </a:r>
            <a:r>
              <a:rPr lang="en-US" sz="2400" dirty="0" err="1">
                <a:latin typeface="+mj-lt"/>
                <a:cs typeface="Arial" pitchFamily="34" charset="0"/>
              </a:rPr>
              <a:t>petri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smtClean="0">
                <a:latin typeface="+mj-lt"/>
                <a:cs typeface="Arial" pitchFamily="34" charset="0"/>
              </a:rPr>
              <a:t>dish containing a piece of filter paper </a:t>
            </a:r>
            <a:r>
              <a:rPr lang="en-US" sz="2400" dirty="0">
                <a:latin typeface="+mj-lt"/>
                <a:cs typeface="Arial" pitchFamily="34" charset="0"/>
              </a:rPr>
              <a:t>is </a:t>
            </a:r>
            <a:r>
              <a:rPr lang="en-US" sz="2400" dirty="0" smtClean="0">
                <a:latin typeface="+mj-lt"/>
                <a:cs typeface="Arial" pitchFamily="34" charset="0"/>
              </a:rPr>
              <a:t>taped to the underlying paper </a:t>
            </a:r>
            <a:r>
              <a:rPr lang="en-US" sz="2400" dirty="0">
                <a:latin typeface="+mj-lt"/>
                <a:cs typeface="Arial" pitchFamily="34" charset="0"/>
              </a:rPr>
              <a:t>in each corner </a:t>
            </a:r>
            <a:r>
              <a:rPr lang="en-US" sz="2400" dirty="0" smtClean="0">
                <a:latin typeface="+mj-lt"/>
                <a:cs typeface="Arial" pitchFamily="34" charset="0"/>
              </a:rPr>
              <a:t>of the box (~4 in from any wall). Rats are habituated to the arena by placing them in the set-up box for 10 min on 3 consecutive days.  After habituation, rats are placed in the arena with the filter paper in 1 </a:t>
            </a:r>
            <a:r>
              <a:rPr lang="en-US" sz="2400" dirty="0" err="1" smtClean="0">
                <a:latin typeface="+mj-lt"/>
                <a:cs typeface="Arial" pitchFamily="34" charset="0"/>
              </a:rPr>
              <a:t>petri</a:t>
            </a:r>
            <a:r>
              <a:rPr lang="en-US" sz="2400" dirty="0" smtClean="0">
                <a:latin typeface="+mj-lt"/>
                <a:cs typeface="Arial" pitchFamily="34" charset="0"/>
              </a:rPr>
              <a:t> dish being soaked in an irritant (the other 3 are soaked in water).  The </a:t>
            </a:r>
            <a:r>
              <a:rPr lang="en-US" sz="2400" dirty="0">
                <a:latin typeface="+mj-lt"/>
                <a:cs typeface="Arial" pitchFamily="34" charset="0"/>
              </a:rPr>
              <a:t>rats’ movements are </a:t>
            </a:r>
            <a:r>
              <a:rPr lang="en-US" sz="2400" dirty="0" smtClean="0">
                <a:latin typeface="+mj-lt"/>
                <a:cs typeface="Arial" pitchFamily="34" charset="0"/>
              </a:rPr>
              <a:t>recorded for 10 minutes. </a:t>
            </a:r>
            <a:r>
              <a:rPr lang="en-US" sz="2400" dirty="0">
                <a:latin typeface="+mj-lt"/>
              </a:rPr>
              <a:t>The video is later </a:t>
            </a:r>
            <a:r>
              <a:rPr lang="en-US" sz="2400" dirty="0" smtClean="0">
                <a:latin typeface="+mj-lt"/>
              </a:rPr>
              <a:t>analyzed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Noldus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Ethovision</a:t>
            </a:r>
            <a:r>
              <a:rPr lang="en-US" sz="2400" dirty="0">
                <a:latin typeface="+mj-lt"/>
              </a:rPr>
              <a:t>) to track the rat’s movements and </a:t>
            </a:r>
            <a:r>
              <a:rPr lang="en-US" sz="2400" dirty="0" smtClean="0">
                <a:latin typeface="+mj-lt"/>
              </a:rPr>
              <a:t>determine the time </a:t>
            </a:r>
            <a:r>
              <a:rPr lang="en-US" sz="2400" dirty="0">
                <a:latin typeface="+mj-lt"/>
              </a:rPr>
              <a:t>spent in each </a:t>
            </a:r>
            <a:r>
              <a:rPr lang="en-US" sz="2400" dirty="0" smtClean="0">
                <a:latin typeface="+mj-lt"/>
              </a:rPr>
              <a:t>quadrant of the testing arena.</a:t>
            </a:r>
            <a:r>
              <a:rPr lang="en-US" sz="2400" dirty="0" smtClean="0">
                <a:latin typeface="+mj-lt"/>
                <a:cs typeface="Arial" pitchFamily="34" charset="0"/>
              </a:rPr>
              <a:t>   </a:t>
            </a:r>
            <a:r>
              <a:rPr lang="en-US" sz="2400" dirty="0">
                <a:latin typeface="+mj-lt"/>
                <a:cs typeface="Arial" pitchFamily="34" charset="0"/>
              </a:rPr>
              <a:t>All experiments are done between 11:00am and 1:00pm.</a:t>
            </a:r>
          </a:p>
          <a:p>
            <a:r>
              <a:rPr lang="en-US" sz="2200" dirty="0" smtClean="0">
                <a:latin typeface="+mj-lt"/>
                <a:cs typeface="Arial" pitchFamily="34" charset="0"/>
              </a:rPr>
              <a:t> </a:t>
            </a:r>
            <a:endParaRPr lang="en-US" sz="2200" dirty="0">
              <a:latin typeface="+mj-lt"/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38850" y="898208"/>
            <a:ext cx="17526000" cy="2566073"/>
          </a:xfrm>
          <a:prstGeom prst="rect">
            <a:avLst/>
          </a:prstGeom>
          <a:solidFill>
            <a:srgbClr val="9E7E37"/>
          </a:solidFill>
          <a:ln w="76200">
            <a:noFill/>
            <a:miter lim="800000"/>
            <a:headEnd/>
            <a:tailEnd/>
          </a:ln>
          <a:effectLst/>
        </p:spPr>
        <p:txBody>
          <a:bodyPr lIns="102857" tIns="51428" rIns="102857" bIns="51428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Behavioral Aversion Assay to Assess Predator Responses to Insect Chemical Defense Compounds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Annie </a:t>
            </a:r>
            <a:r>
              <a:rPr lang="en-US" b="1" i="1" dirty="0" err="1" smtClean="0">
                <a:solidFill>
                  <a:schemeClr val="bg1"/>
                </a:solidFill>
              </a:rPr>
              <a:t>Welp</a:t>
            </a:r>
            <a:r>
              <a:rPr lang="en-US" b="1" i="1" dirty="0" smtClean="0">
                <a:solidFill>
                  <a:schemeClr val="bg1"/>
                </a:solidFill>
              </a:rPr>
              <a:t>, Deirdre Craven, Paige Richards, and Wayne Silver</a:t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Department of Biology, Wake Forest University, Winston-Salem NC USA</a:t>
            </a:r>
            <a:endParaRPr lang="en-US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14" name="Text Box 1118"/>
          <p:cNvSpPr txBox="1">
            <a:spLocks noChangeArrowheads="1"/>
          </p:cNvSpPr>
          <p:nvPr/>
        </p:nvSpPr>
        <p:spPr bwMode="auto">
          <a:xfrm>
            <a:off x="21906516" y="10241280"/>
            <a:ext cx="4663440" cy="7746087"/>
          </a:xfrm>
          <a:prstGeom prst="rect">
            <a:avLst/>
          </a:prstGeom>
          <a:solidFill>
            <a:schemeClr val="bg1"/>
          </a:soli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2857" tIns="51428" rIns="102857" bIns="51428"/>
          <a:lstStyle/>
          <a:p>
            <a:pPr algn="just" defTabSz="1028700"/>
            <a:r>
              <a:rPr lang="en-US" sz="3200" b="1" dirty="0" smtClean="0">
                <a:latin typeface="+mj-lt"/>
                <a:cs typeface="Arial" pitchFamily="34" charset="0"/>
              </a:rPr>
              <a:t>CONCLUSIONS</a:t>
            </a:r>
            <a:endParaRPr lang="en-US" sz="3200" dirty="0">
              <a:latin typeface="+mj-lt"/>
              <a:cs typeface="Arial" pitchFamily="34" charset="0"/>
            </a:endParaRPr>
          </a:p>
          <a:p>
            <a:r>
              <a:rPr lang="en-US" sz="2400" dirty="0" smtClean="0">
                <a:latin typeface="+mj-lt"/>
                <a:cs typeface="Arial" pitchFamily="34" charset="0"/>
              </a:rPr>
              <a:t>Using this assay, we were able to demonstrate behavioral aversion of rats to a known trigeminal irritant (AITC). Rats did not avoid any particular quadrant when an irritant was not present. Therefore, this assay  is effective in determining whether a particular chemical is aversive to rats.  We now plan to test a number of insect defense chemicals  at appropriate concentrations to </a:t>
            </a:r>
            <a:r>
              <a:rPr lang="en-US" sz="2400" dirty="0" smtClean="0">
                <a:latin typeface="+mj-lt"/>
              </a:rPr>
              <a:t>determine whether these compounds elicit behavioral aversion from rats, a representative mammalian predator,. We will also determine which sensory </a:t>
            </a:r>
            <a:r>
              <a:rPr lang="en-US" sz="2400" dirty="0">
                <a:latin typeface="+mj-lt"/>
              </a:rPr>
              <a:t>receptors </a:t>
            </a:r>
            <a:r>
              <a:rPr lang="en-US" sz="2400" dirty="0" smtClean="0">
                <a:latin typeface="+mj-lt"/>
              </a:rPr>
              <a:t>these defense compounds may </a:t>
            </a:r>
            <a:r>
              <a:rPr lang="en-US" sz="2400" dirty="0">
                <a:latin typeface="+mj-lt"/>
              </a:rPr>
              <a:t>be activating using </a:t>
            </a:r>
            <a:r>
              <a:rPr lang="en-US" sz="2400" dirty="0" smtClean="0">
                <a:latin typeface="+mj-lt"/>
              </a:rPr>
              <a:t>physiological and molecular techniques</a:t>
            </a:r>
            <a:r>
              <a:rPr lang="en-US" sz="2400" dirty="0">
                <a:latin typeface="+mj-lt"/>
              </a:rPr>
              <a:t>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18" name="Rectangle 1122"/>
          <p:cNvSpPr>
            <a:spLocks noChangeArrowheads="1"/>
          </p:cNvSpPr>
          <p:nvPr/>
        </p:nvSpPr>
        <p:spPr bwMode="auto">
          <a:xfrm>
            <a:off x="885984" y="3655447"/>
            <a:ext cx="6526050" cy="6803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2857" tIns="51428" rIns="102857" bIns="51428"/>
          <a:lstStyle/>
          <a:p>
            <a:pPr algn="just" defTabSz="1028700"/>
            <a:r>
              <a:rPr lang="en-US" sz="3200" b="1" dirty="0" smtClean="0">
                <a:latin typeface="+mn-lt"/>
                <a:cs typeface="Times New Roman" pitchFamily="18" charset="0"/>
              </a:rPr>
              <a:t>INTRODUCTION</a:t>
            </a:r>
            <a:endParaRPr lang="en-US" sz="3200" b="1" dirty="0">
              <a:latin typeface="+mn-lt"/>
              <a:cs typeface="Times New Roman" pitchFamily="18" charset="0"/>
            </a:endParaRPr>
          </a:p>
          <a:p>
            <a:r>
              <a:rPr lang="en-US" sz="2400" dirty="0" smtClean="0"/>
              <a:t>A variety of insect species release irritating chemicals to deter predators. </a:t>
            </a:r>
            <a:r>
              <a:rPr lang="en-US" sz="2400" dirty="0"/>
              <a:t>We hypothesize that these defensive chemicals </a:t>
            </a:r>
            <a:r>
              <a:rPr lang="en-US" sz="2400" dirty="0" smtClean="0"/>
              <a:t>have been selected for over time because they activate mammalian irritant receptors in the </a:t>
            </a:r>
            <a:r>
              <a:rPr lang="en-US" sz="2400" dirty="0"/>
              <a:t>trigeminal </a:t>
            </a:r>
            <a:r>
              <a:rPr lang="en-US" sz="2400" dirty="0" smtClean="0"/>
              <a:t>nerve. </a:t>
            </a:r>
            <a:r>
              <a:rPr lang="en-US" sz="2400" dirty="0"/>
              <a:t>The trigeminal nerve innervates the mouth, nose and </a:t>
            </a:r>
            <a:r>
              <a:rPr lang="en-US" sz="2400" dirty="0" smtClean="0"/>
              <a:t>eyes. It is a </a:t>
            </a:r>
            <a:r>
              <a:rPr lang="en-US" sz="2400" dirty="0"/>
              <a:t>main contributor towards </a:t>
            </a:r>
            <a:r>
              <a:rPr lang="en-US" sz="2400" dirty="0" smtClean="0"/>
              <a:t>mammalian </a:t>
            </a:r>
            <a:r>
              <a:rPr lang="en-US" sz="2400" dirty="0" err="1" smtClean="0"/>
              <a:t>chemesthesis</a:t>
            </a:r>
            <a:r>
              <a:rPr lang="en-US" sz="2400" dirty="0" smtClean="0"/>
              <a:t>, or the </a:t>
            </a:r>
            <a:r>
              <a:rPr lang="en-US" sz="2400" dirty="0"/>
              <a:t>stimulation of the somatosensory system (including pain receptors) </a:t>
            </a:r>
            <a:r>
              <a:rPr lang="en-US" sz="2400" dirty="0" smtClean="0"/>
              <a:t>by </a:t>
            </a:r>
            <a:r>
              <a:rPr lang="en-US" sz="2400" dirty="0"/>
              <a:t>chemicals. </a:t>
            </a:r>
            <a:r>
              <a:rPr lang="en-US" sz="2400" dirty="0" smtClean="0"/>
              <a:t>For example, stimulating the nose </a:t>
            </a:r>
            <a:r>
              <a:rPr lang="en-US" sz="2400" dirty="0"/>
              <a:t>with </a:t>
            </a:r>
            <a:r>
              <a:rPr lang="en-US" sz="2400" dirty="0" err="1" smtClean="0"/>
              <a:t>allyl-isothiocyante</a:t>
            </a:r>
            <a:r>
              <a:rPr lang="en-US" sz="2400" dirty="0" smtClean="0"/>
              <a:t> </a:t>
            </a:r>
            <a:r>
              <a:rPr lang="en-US" sz="2400" dirty="0"/>
              <a:t>(AITC</a:t>
            </a:r>
            <a:r>
              <a:rPr lang="en-US" sz="2400" dirty="0" smtClean="0"/>
              <a:t>), the active ingredient of wasabi, elicits </a:t>
            </a:r>
            <a:r>
              <a:rPr lang="en-US" sz="2400" dirty="0" err="1" smtClean="0"/>
              <a:t>chemesthesis</a:t>
            </a:r>
            <a:r>
              <a:rPr lang="en-US" sz="2400" dirty="0" smtClean="0"/>
              <a:t>. Here we demonstrate a behavioral aversion assay that will determine if a model mammalian predator (rat) avoids a presented chemical. In the future, we will use this assay to determine aversion to insect defense compounds.</a:t>
            </a:r>
            <a:endParaRPr lang="en-US" sz="2400" dirty="0"/>
          </a:p>
        </p:txBody>
      </p:sp>
      <p:pic>
        <p:nvPicPr>
          <p:cNvPr id="5461" name="Picture 13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984" y="898208"/>
            <a:ext cx="4600416" cy="1992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758" name="Line 1662"/>
          <p:cNvSpPr>
            <a:spLocks noChangeShapeType="1"/>
          </p:cNvSpPr>
          <p:nvPr/>
        </p:nvSpPr>
        <p:spPr bwMode="auto">
          <a:xfrm>
            <a:off x="9652000" y="11182350"/>
            <a:ext cx="973138" cy="0"/>
          </a:xfrm>
          <a:prstGeom prst="line">
            <a:avLst/>
          </a:prstGeom>
          <a:noFill/>
          <a:ln w="9525">
            <a:solidFill>
              <a:srgbClr val="9E7E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59" name="Line 1663"/>
          <p:cNvSpPr>
            <a:spLocks noChangeShapeType="1"/>
          </p:cNvSpPr>
          <p:nvPr/>
        </p:nvSpPr>
        <p:spPr bwMode="auto">
          <a:xfrm>
            <a:off x="9640888" y="12841288"/>
            <a:ext cx="974725" cy="0"/>
          </a:xfrm>
          <a:prstGeom prst="line">
            <a:avLst/>
          </a:prstGeom>
          <a:noFill/>
          <a:ln w="9525">
            <a:solidFill>
              <a:srgbClr val="9E7E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0" name="Line 1664"/>
          <p:cNvSpPr>
            <a:spLocks noChangeShapeType="1"/>
          </p:cNvSpPr>
          <p:nvPr/>
        </p:nvSpPr>
        <p:spPr bwMode="auto">
          <a:xfrm>
            <a:off x="9631363" y="15043150"/>
            <a:ext cx="973137" cy="0"/>
          </a:xfrm>
          <a:prstGeom prst="line">
            <a:avLst/>
          </a:prstGeom>
          <a:noFill/>
          <a:ln w="9525">
            <a:solidFill>
              <a:srgbClr val="9E7E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" name="Line 1689"/>
          <p:cNvSpPr>
            <a:spLocks noChangeShapeType="1"/>
          </p:cNvSpPr>
          <p:nvPr/>
        </p:nvSpPr>
        <p:spPr bwMode="auto">
          <a:xfrm>
            <a:off x="9656763" y="6315075"/>
            <a:ext cx="974725" cy="0"/>
          </a:xfrm>
          <a:prstGeom prst="line">
            <a:avLst/>
          </a:prstGeom>
          <a:noFill/>
          <a:ln w="9525">
            <a:solidFill>
              <a:srgbClr val="9E7E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" name="TextBox 250"/>
          <p:cNvSpPr txBox="1"/>
          <p:nvPr/>
        </p:nvSpPr>
        <p:spPr>
          <a:xfrm>
            <a:off x="14582387" y="16048375"/>
            <a:ext cx="673134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Arial" pitchFamily="34" charset="0"/>
              </a:rPr>
              <a:t>Figure 4</a:t>
            </a:r>
            <a:r>
              <a:rPr lang="en-US" sz="2400" dirty="0" smtClean="0">
                <a:latin typeface="+mj-lt"/>
                <a:cs typeface="Arial" pitchFamily="34" charset="0"/>
              </a:rPr>
              <a:t>:  Mean time spent by 8 rats in a designated quadrant vs. mean time spent in each of the other quadrants (all sectors contained only water-soaked filter paper). p=0.49 </a:t>
            </a:r>
            <a:r>
              <a:rPr lang="en-US" sz="2400" dirty="0" smtClean="0">
                <a:cs typeface="Arial" pitchFamily="34" charset="0"/>
              </a:rPr>
              <a:t>(as determined by a 2-tailed, paired t-test)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7928929" y="16048375"/>
            <a:ext cx="619761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Arial" pitchFamily="34" charset="0"/>
              </a:rPr>
              <a:t>Figure 3</a:t>
            </a:r>
            <a:r>
              <a:rPr lang="en-US" sz="2400" dirty="0" smtClean="0">
                <a:latin typeface="+mj-lt"/>
                <a:cs typeface="Arial" pitchFamily="34" charset="0"/>
              </a:rPr>
              <a:t>:  Mean time spent by 8 rats in the irritant quadrant (94% AITC) vs. the mean time spent in each of the three water quadrants. p=5.4e-7 (as determined by a 2-tailed, paired t-test)</a:t>
            </a:r>
            <a:r>
              <a:rPr lang="en-US" sz="1800" dirty="0" smtClean="0">
                <a:latin typeface="Calibri" pitchFamily="34" charset="0"/>
              </a:rPr>
              <a:t>   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7950988" y="8299047"/>
            <a:ext cx="615349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Arial" pitchFamily="34" charset="0"/>
              </a:rPr>
              <a:t>Figure 1</a:t>
            </a:r>
            <a:r>
              <a:rPr lang="en-US" sz="2400" dirty="0" smtClean="0">
                <a:latin typeface="+mj-lt"/>
                <a:cs typeface="Arial" pitchFamily="34" charset="0"/>
              </a:rPr>
              <a:t>:  Sample tracking for a rat in an arena containing AITC in the bottom right corner. Overall, rats spent less time in the irritant quadrant vs. each of the other three quadrants.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15011976" y="8289522"/>
            <a:ext cx="587216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Arial" pitchFamily="34" charset="0"/>
              </a:rPr>
              <a:t>Figure 2</a:t>
            </a:r>
            <a:r>
              <a:rPr lang="en-US" sz="2400" dirty="0" smtClean="0">
                <a:latin typeface="+mj-lt"/>
                <a:cs typeface="Arial" pitchFamily="34" charset="0"/>
              </a:rPr>
              <a:t>:  Sample tracking for a rat in an arena containing water in every corner</a:t>
            </a:r>
            <a:r>
              <a:rPr lang="en-US" sz="2400" dirty="0">
                <a:latin typeface="+mj-lt"/>
                <a:cs typeface="Arial" pitchFamily="34" charset="0"/>
              </a:rPr>
              <a:t>. </a:t>
            </a:r>
            <a:r>
              <a:rPr lang="en-US" sz="2400" dirty="0" smtClean="0">
                <a:latin typeface="+mj-lt"/>
                <a:cs typeface="Arial" pitchFamily="34" charset="0"/>
              </a:rPr>
              <a:t>Overall, rats spent an equivalent time in each quadrant.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pic>
        <p:nvPicPr>
          <p:cNvPr id="5835" name="Picture 17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791" y="3655447"/>
            <a:ext cx="5703888" cy="427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" name="Picture 17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638" y="3655447"/>
            <a:ext cx="5684838" cy="426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300" y="898208"/>
            <a:ext cx="2452656" cy="237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>
            <a:off x="11194578" y="3657600"/>
            <a:ext cx="13644" cy="425290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9166860" y="5806440"/>
            <a:ext cx="41376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18148883" y="3701155"/>
            <a:ext cx="10630" cy="41575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6060636" y="5748767"/>
            <a:ext cx="4187125" cy="622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 descr="C:\Documents and Settings\Owner\Desktop\Rat AITC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0710" y="10234391"/>
            <a:ext cx="5734050" cy="5448300"/>
          </a:xfrm>
          <a:prstGeom prst="rect">
            <a:avLst/>
          </a:prstGeom>
          <a:noFill/>
        </p:spPr>
      </p:pic>
      <p:pic>
        <p:nvPicPr>
          <p:cNvPr id="1028" name="Picture 4" descr="C:\Documents and Settings\Owner\Desktop\Rat Water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66745" y="10229628"/>
            <a:ext cx="5762625" cy="5448300"/>
          </a:xfrm>
          <a:prstGeom prst="rect">
            <a:avLst/>
          </a:prstGeom>
          <a:noFill/>
        </p:spPr>
      </p:pic>
      <p:pic>
        <p:nvPicPr>
          <p:cNvPr id="1029" name="Picture 5" descr="C:\Documents and Settings\Owner\Desktop\Sample Box Image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22740" y="4457153"/>
            <a:ext cx="4647216" cy="3461923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1890037" y="8289522"/>
            <a:ext cx="46961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Arial" pitchFamily="34" charset="0"/>
              </a:rPr>
              <a:t>Figure 5</a:t>
            </a:r>
            <a:r>
              <a:rPr lang="en-US" sz="2400" dirty="0" smtClean="0">
                <a:latin typeface="+mj-lt"/>
                <a:cs typeface="Arial" pitchFamily="34" charset="0"/>
              </a:rPr>
              <a:t>:  Example image of rat in arena.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18640</TotalTime>
  <Words>584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Calibri</vt:lpstr>
      <vt:lpstr>Blank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Hessamedin Alimohammadi</dc:creator>
  <cp:lastModifiedBy>WFU2011</cp:lastModifiedBy>
  <cp:revision>326</cp:revision>
  <cp:lastPrinted>2000-04-24T20:31:18Z</cp:lastPrinted>
  <dcterms:created xsi:type="dcterms:W3CDTF">2000-04-21T17:49:15Z</dcterms:created>
  <dcterms:modified xsi:type="dcterms:W3CDTF">2012-05-23T19:55:49Z</dcterms:modified>
</cp:coreProperties>
</file>